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1" r:id="rId3"/>
    <p:sldId id="265" r:id="rId4"/>
    <p:sldId id="292" r:id="rId5"/>
    <p:sldId id="293" r:id="rId6"/>
    <p:sldId id="294" r:id="rId7"/>
    <p:sldId id="279" r:id="rId8"/>
    <p:sldId id="258" r:id="rId9"/>
    <p:sldId id="259" r:id="rId10"/>
    <p:sldId id="267" r:id="rId11"/>
    <p:sldId id="297" r:id="rId12"/>
    <p:sldId id="298" r:id="rId13"/>
    <p:sldId id="295" r:id="rId14"/>
    <p:sldId id="296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75391" autoAdjust="0"/>
  </p:normalViewPr>
  <p:slideViewPr>
    <p:cSldViewPr snapToGrid="0" snapToObjects="1">
      <p:cViewPr varScale="1">
        <p:scale>
          <a:sx n="47" d="100"/>
          <a:sy n="47" d="100"/>
        </p:scale>
        <p:origin x="16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56FED6-D7E9-3346-A644-0816F8E92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92C1B-AF24-C748-BAC8-5F42962633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022198-E0FD-B54D-8A2A-AA3F30E9A2A9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037D-3B44-D248-97F7-CA2653AE05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8C3EC-29EC-0C4B-8CC0-104BA7084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581CAD-862A-FA41-88E8-A80893A34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EC022-1305-8642-A9EB-DCE60E2578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DA425-F731-CE40-BBF9-021793C9CD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9E1597-2B25-6342-B4ED-A0C46B06B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EE9AFF-B8CD-0048-A8FF-9DD1F9073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0D865-9515-614A-A3DD-792E51AA56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C0310-9736-0742-88C1-C80C1109E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B5346-8B32-7442-A25B-637BA206DB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8C0F266F-2A29-FD4D-8598-F00B170B8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9850A330-2A5A-D144-97E0-48DE900FD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8CC88B8-8A17-4249-8CCD-F1A2C913D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46BD0A-4E19-7A4C-97DF-6153987C9B1D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A3445-1100-FA4C-8C5E-4331E0C0A8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6FE971-C96E-534B-8B91-B46ECF889E02}" type="datetime1">
              <a:rPr lang="en-US" altLang="en-US" smtClean="0"/>
              <a:t>5/16/2023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7E06-796A-4880-B3B0-1BD44148664E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495C5-F9BA-46A7-A9BC-470CDCF3F9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How is coffee harvested in Nepal - Raj / Nepal Coffee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26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Hira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Giri</a:t>
            </a: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planted the first coffee seeds in 1938 in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Aapchaur</a:t>
            </a: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Gulmi</a:t>
            </a:r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District, bringing the seeds from the Myanmar .</a:t>
            </a:r>
            <a:endParaRPr lang="ne-NP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In the eighties, coffee plantations were as a means to prevent soil erosion</a:t>
            </a:r>
            <a:r>
              <a:rPr lang="ne-NP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Farmers, mainly mid-hill, started recognizing coffee as a high-value crop post-2002, seeing growing exports combined with increasing domestic consumption. Globally, it was the early years of coffee’s third wave.</a:t>
            </a:r>
            <a:endParaRPr lang="ne-NP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4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4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Almost 280 tons of coffee was imported in the FY 2021/22, a 40% growth in imports compared to the previous fiscal year.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Domestic Consumption of Coffee is over 70%.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demand is met by farming which has expanded to 44 districts, and across 31,340 small farmers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6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very well processed coffee is like looking through from a very clean window ” George </a:t>
            </a:r>
            <a:r>
              <a:rPr lang="en-US" dirty="0" err="1"/>
              <a:t>Howeel</a:t>
            </a:r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6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6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94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Nepali coffee is exclusively Arabica variety and qualifies as a specialty coffee in specific markets for its distinct aroma &amp; taste.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Government needs to unlock access to underutilized lands for commercial coffee plantations.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Growing interest of Nepali Coffee among specialty traders and roasters in North America, Australia, the Middle East, and East Asia.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Germany, Japan, Switzerland, Netherlands and Australia were the leading exports market for Nepal in the FY 2020/21.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demand is met by farming that has expanded to 44 districts, and across 31,340 small farmers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C8D2E1-F7F7-A34A-A1CC-3FCB7C3A7E47}" type="datetime1">
              <a:rPr lang="en-US" altLang="en-US" smtClean="0"/>
              <a:t>5/16/2023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5346-8B32-7442-A25B-637BA206DB5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7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>
            <a:extLst>
              <a:ext uri="{FF2B5EF4-FFF2-40B4-BE49-F238E27FC236}">
                <a16:creationId xmlns:a16="http://schemas.microsoft.com/office/drawing/2014/main" id="{2D7704EE-96D8-E441-B8F5-504856D9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ABC9B-93CD-2542-A3DB-C552BF5E9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7BE0E3-FB7B-C143-A2A2-841A6E9B1E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1FAA06-BA94-0A4F-BDFB-EC1FF0FE21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40667-E2C3-5B49-B6C8-50D9EDB6AB4D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0CC399-C3CF-5E4B-8CE3-43296819B4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</p:spTree>
    <p:extLst>
      <p:ext uri="{BB962C8B-B14F-4D97-AF65-F5344CB8AC3E}">
        <p14:creationId xmlns:p14="http://schemas.microsoft.com/office/powerpoint/2010/main" val="34889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>
            <a:extLst>
              <a:ext uri="{FF2B5EF4-FFF2-40B4-BE49-F238E27FC236}">
                <a16:creationId xmlns:a16="http://schemas.microsoft.com/office/drawing/2014/main" id="{A008785B-2F92-5448-85E6-2F90249E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2EFB4FE-F990-D646-8367-B91BCA6B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8A5EF-3949-7E49-A709-B81441FCC6D8}" type="datetime1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FA9F243-FD0D-6540-9FB4-B9E28AE2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E5B8D4C-96B1-2744-B34D-079B375F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DC96-F38A-CD40-A59C-DDD18FF11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8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A913D032-F02C-314B-8275-1C4EC0AE4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0D93612-9CFA-2C44-9B73-8514EE12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018A1-12A4-1340-A6D1-FFAE517C0674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FF3ED4-1776-E54C-8281-DD2AF036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29EF35-B7F8-A041-B7BD-549F4631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4006-1B91-7A44-BA39-E81986196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4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0C9EE972-744D-7A40-B5E3-179A5D47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A1940F-821B-B540-A51F-C2952151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300F21-E421-104D-A462-B3FB4D9CD041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3416463-B54D-5549-B18D-4DE665C8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AA6C8F-E1DC-0647-A7D7-FA6977B1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5D566-87F1-C441-8943-D235D273C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2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>
            <a:extLst>
              <a:ext uri="{FF2B5EF4-FFF2-40B4-BE49-F238E27FC236}">
                <a16:creationId xmlns:a16="http://schemas.microsoft.com/office/drawing/2014/main" id="{E84CDE37-F1A3-6C46-8E82-818D0B0E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21728C-7D11-5247-8B6C-A96E7E18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79AEDD-18C5-3E47-BB39-3C833816093F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07ADC57-BE13-2943-BA01-0B4719D2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92A1016-D092-3C42-964A-0D80C393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01F3C-9244-A547-97E9-63903580C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9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>
            <a:extLst>
              <a:ext uri="{FF2B5EF4-FFF2-40B4-BE49-F238E27FC236}">
                <a16:creationId xmlns:a16="http://schemas.microsoft.com/office/drawing/2014/main" id="{27653AB5-6B93-B148-9D4C-0A58A772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2FB6AA-B983-684A-8AD6-A813B818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0BD6D9-8E97-BE44-96BD-F985382CEB69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4AF48DD-DAF6-6A4F-A812-6FF52877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D71AAC-92E9-D247-969D-4E701EE4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AE1C6-CE22-0D4F-9982-22CDB2778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6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>
            <a:extLst>
              <a:ext uri="{FF2B5EF4-FFF2-40B4-BE49-F238E27FC236}">
                <a16:creationId xmlns:a16="http://schemas.microsoft.com/office/drawing/2014/main" id="{69E13A84-58D5-A440-9EE9-E9ADAE16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DD16A0-DC1B-F349-B030-80A63192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27F2D-8C66-5E41-AE5A-BB2E14B1FB16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06D021-FEE1-A044-AD02-6B7348BD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CFC0F9-687B-1741-B777-F59F659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E2ED-F2A8-914A-BDCA-9A1B7959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4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>
            <a:extLst>
              <a:ext uri="{FF2B5EF4-FFF2-40B4-BE49-F238E27FC236}">
                <a16:creationId xmlns:a16="http://schemas.microsoft.com/office/drawing/2014/main" id="{F050D1D8-41AB-ED4A-A70A-6321C94A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9305F-6992-5744-9CA3-40604372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22CEA-42D2-1D4C-A198-6FF63F7987D5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DD4D50-D4FC-F045-98E0-0AED1358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1C7FA-41F2-744E-9A91-9BE56405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1F0F-E671-554F-8E36-AFD63142F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82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>
            <a:extLst>
              <a:ext uri="{FF2B5EF4-FFF2-40B4-BE49-F238E27FC236}">
                <a16:creationId xmlns:a16="http://schemas.microsoft.com/office/drawing/2014/main" id="{0DE6E155-23B6-E248-ABCC-7E989928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54994E-BB47-3E4A-B6AD-D399C77F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93795-CCEB-2A4D-BB8C-2FB05F5B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29CFE3-B91C-4746-8836-F7606F66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C4CC3-B204-B847-80D8-60D29B0DC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8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>
            <a:extLst>
              <a:ext uri="{FF2B5EF4-FFF2-40B4-BE49-F238E27FC236}">
                <a16:creationId xmlns:a16="http://schemas.microsoft.com/office/drawing/2014/main" id="{52E6F7A2-BD74-CD4C-A116-F8EFFC89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5479C0-F8F1-0C40-8C1B-088CFFC0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D4C06A-A48A-4A45-A10D-7E663D2AC638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8D84B2-F732-6448-A3D5-3740CB33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D58B67-BDE9-E94B-9F36-263D3E84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719D-485B-6744-AAA6-0D461297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8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B2D08C07-71CF-4C4F-9861-249C05F4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776BD84-D673-F243-B1DB-7D0003E4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AE3E5-CEB7-3141-A250-13FEA2A298E6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E8B332E-D006-4F47-A049-F85F6DE6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ED034F-FFF8-0744-8B8B-7BDCA4B8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D09E6-0666-FE48-8B2F-9872B0636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DCC49EB0-6DC0-DF41-83FE-EA29D42FF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3B4399-44A0-2848-B0FA-31A2B05F9D0F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03B9DE-6864-574D-8409-2A845A7E20F2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E40B0F-A34D-9344-9D06-5C2634CD513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38B2CF-CED5-1449-B5E3-A7581ED436FA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1557D540-123D-824F-9F0C-29F9AA4A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40E77-AB32-2041-9003-56862546392C}" type="datetime1">
              <a:rPr lang="en-US" smtClean="0"/>
              <a:t>5/16/2023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70C02FE-919B-8F47-9E05-842A00F3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BE49E06-6060-C048-A627-D43150CF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4964C-8AB4-D749-9E57-DA1FBF9C9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1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18225422-D540-2142-8005-F5F285A8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5EA646-4D48-CB4F-B574-FFD0E2B469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07255-3EE6-9E4B-B362-B5AFE9DA044C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79D8247-90F8-FD4A-B394-258ECDA191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27CE56-E211-7A4B-913E-945B8F18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F945C3-48FF-F743-A717-4D98F5B70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4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A5E78872-3B6B-EA47-9A3C-43203EA3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595E5B9-27C6-1F49-BD4F-33FA8D1629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34E25-BFFC-054A-8204-8C8FA1E51A81}" type="datetime1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020786-EFD4-9544-9496-86CA53217A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62CE3B-A079-CB4B-B75E-461289E36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897B244-EA71-1141-A743-2602FDDE8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F24794E9-C06E-FD4A-B693-BA2AC94DC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69E196-57A7-E34C-A3C0-FEE352D80B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C6B56-83D7-484C-92AB-DA1522D97A83}" type="datetime1">
              <a:rPr lang="en-US" smtClean="0"/>
              <a:t>5/16/2023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B53984E-BA0E-2944-B246-242D785B02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ECFA1DF-5115-DD45-AD70-12D8C4CC82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BF0156A-2C69-594E-BB46-D9E7555C9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6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>
            <a:extLst>
              <a:ext uri="{FF2B5EF4-FFF2-40B4-BE49-F238E27FC236}">
                <a16:creationId xmlns:a16="http://schemas.microsoft.com/office/drawing/2014/main" id="{722FE2CD-0488-1C41-A419-0D0508F9A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56A58DE-2283-7841-9125-BDB23B4B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2F0D5E-5A55-D547-8BD0-B55E8F3A477C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ACEE8D5-9731-DF47-A651-4D57BBEA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CE678B6-1E48-7C4C-B21D-8F0F3B43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2105B-EBC6-1F4A-9F6D-95DEB739F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3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75F43F0-5727-1E42-9CB7-619B2F8512D2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D49ED79-16C3-8646-9349-BF6D9042A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431B2E4-DE1A-5D4C-A12C-AE5E87102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C7CFB-4593-1D45-82BF-40F0CEAFC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BB7F35-6081-4347-906C-2A7F734609CA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17698-2EFD-3E43-8206-33BE11BC5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National Coffee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B9D9-68EB-0441-B157-2FDF0F379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316645-C326-B849-B622-E26D3612E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>
            <a:extLst>
              <a:ext uri="{FF2B5EF4-FFF2-40B4-BE49-F238E27FC236}">
                <a16:creationId xmlns:a16="http://schemas.microsoft.com/office/drawing/2014/main" id="{E750861E-A64A-3347-A4D8-9209F0680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492375"/>
            <a:ext cx="8210550" cy="14700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Coffee in Nepal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Investment opportunities, Quality &amp; Challenges </a:t>
            </a:r>
            <a:endParaRPr lang="en-US" altLang="en-US" sz="35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482" name="TextBox 6">
            <a:extLst>
              <a:ext uri="{FF2B5EF4-FFF2-40B4-BE49-F238E27FC236}">
                <a16:creationId xmlns:a16="http://schemas.microsoft.com/office/drawing/2014/main" id="{B1657D1B-18C1-B84B-9E76-C2C26DE4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4889500"/>
            <a:ext cx="4102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 Sherpa</a:t>
            </a:r>
          </a:p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Grower, Processor &amp; Exporter</a:t>
            </a:r>
          </a:p>
          <a:p>
            <a:pPr algn="ctr" eaLnBrk="1" hangingPunct="1"/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EC333-735F-B244-9940-E50CAC666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04DEC3-CF06-FF40-B2E7-87AE02DA6CF1}" type="slidenum">
              <a:rPr lang="en-US" altLang="en-US" sz="1200">
                <a:solidFill>
                  <a:schemeClr val="tx2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361C6-C4E7-7B46-A87C-2F9B5ADA1E80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0911E32-6C61-B041-8BDC-8BA3AB0D2593}" type="datetime1">
              <a:rPr lang="en-US" smtClean="0"/>
              <a:t>5/16/2023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"/>
    </mc:Choice>
    <mc:Fallback xmlns="">
      <p:transition spd="slow" advTm="13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3CC23F3-8952-504A-ABA9-017DF41D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Success Stories for Nepali Coffee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799FE-330C-5740-B817-8D7D9CE1BD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E86DC2-E5A8-9F4D-9EFC-142CDBD3C460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6C97B-EA2C-8D40-AAF4-E9DD8BE8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9A9F4A-018E-4042-8EAD-7E7943B31B16}" type="slidenum">
              <a:rPr lang="en-US" altLang="en-US" sz="1200">
                <a:solidFill>
                  <a:schemeClr val="tx2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FEF94-CBA4-273E-6F48-79725DF06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002420"/>
            <a:ext cx="4034831" cy="3129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847151-27BB-4546-A8AB-D8C39E354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17" y="2010913"/>
            <a:ext cx="4039433" cy="3120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B66B0-1AB8-F05A-E7AF-B90791B4E7B0}"/>
              </a:ext>
            </a:extLst>
          </p:cNvPr>
          <p:cNvSpPr txBox="1"/>
          <p:nvPr/>
        </p:nvSpPr>
        <p:spPr>
          <a:xfrm>
            <a:off x="1303245" y="5479392"/>
            <a:ext cx="693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</a:rPr>
              <a:t>COFFEE REVIEW GIVES 90 SCORE  FOR NEPALI COFFEE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8F12-0E0E-ADB5-A382-3282AFED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4" y="23037"/>
            <a:ext cx="7583487" cy="1044575"/>
          </a:xfrm>
        </p:spPr>
        <p:txBody>
          <a:bodyPr>
            <a:normAutofit fontScale="90000"/>
          </a:bodyPr>
          <a:lstStyle/>
          <a:p>
            <a:r>
              <a:rPr lang="en-US" dirty="0"/>
              <a:t>EU – QUALITY CHAMPIONS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676F3-8CBC-917A-0215-C7421302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137682"/>
            <a:ext cx="7583487" cy="420846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Trade and Investment project under the Ministry of Industry and Commerce  implemented by ITC  has introduced the </a:t>
            </a:r>
            <a:r>
              <a:rPr lang="en-US" sz="1800" b="1" dirty="0"/>
              <a:t>LEAN management system in Nepal with an aim to improve the quality of coffee through the development of Quality Champions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 Twenty-one persons participating in Lean Green Belt training to qualify as Quality Champions.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7291-FE2E-3F1D-A88D-D0E01346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2A358-D774-9004-6AB7-C294D58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5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673-311B-A12E-5D51-165DD019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Lean in Coffee Sector in Nepal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AB78-58A2-AE29-6D65-57C0ABB9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573612"/>
            <a:ext cx="7583487" cy="420846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After the training, the quality champions are working with 12 SMEs including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Coffee exporters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Coffee processors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Coffee producers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Coffee shops</a:t>
            </a:r>
          </a:p>
          <a:p>
            <a:pPr marL="742950" lvl="1" indent="-285750">
              <a:buFont typeface="Wingdings" charset="2"/>
              <a:buChar char="Ø"/>
            </a:pPr>
            <a:endParaRPr lang="en-US" sz="2000" dirty="0"/>
          </a:p>
          <a:p>
            <a:pPr marL="314325" lvl="1" indent="-303213">
              <a:buFont typeface="Arial" charset="0"/>
              <a:buChar char="•"/>
            </a:pPr>
            <a:r>
              <a:rPr lang="en-US" sz="2000" dirty="0"/>
              <a:t>Training modality</a:t>
            </a:r>
          </a:p>
          <a:p>
            <a:pPr marL="771525" lvl="2" indent="-303213">
              <a:buFont typeface="Wingdings" charset="2"/>
              <a:buChar char="Ø"/>
            </a:pPr>
            <a:r>
              <a:rPr lang="en-US" sz="2000" dirty="0"/>
              <a:t>Visit of the SME by Quality Champion for need assessment before the training</a:t>
            </a:r>
          </a:p>
          <a:p>
            <a:pPr marL="771525" lvl="2" indent="-303213">
              <a:buFont typeface="Wingdings" charset="2"/>
              <a:buChar char="Ø"/>
            </a:pPr>
            <a:r>
              <a:rPr lang="en-US" sz="2000" dirty="0"/>
              <a:t> 3-day action workshop with the SME to energize them</a:t>
            </a:r>
          </a:p>
          <a:p>
            <a:pPr marL="771525" lvl="2" indent="-303213">
              <a:buFont typeface="Wingdings" charset="2"/>
              <a:buChar char="Ø"/>
            </a:pPr>
            <a:r>
              <a:rPr lang="en-US" sz="2000" dirty="0"/>
              <a:t>Second 3-day action workshop after about one month of the first workshop to optimize their process.</a:t>
            </a:r>
          </a:p>
          <a:p>
            <a:pPr marL="771525" lvl="2" indent="-303213">
              <a:buFont typeface="Wingdings" charset="2"/>
              <a:buChar char="Ø"/>
            </a:pPr>
            <a:r>
              <a:rPr lang="en-US" sz="2000" dirty="0"/>
              <a:t>Facilitate three small projects encompassing LEAN principles for continuous improvement with measured impact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112E-9186-086E-D465-4938CF3F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7F3A-A3B8-FD6F-0AE6-1215F061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0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C5D-5328-3F46-7938-DF3DC420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18951"/>
            <a:ext cx="7583487" cy="1044575"/>
          </a:xfrm>
        </p:spPr>
        <p:txBody>
          <a:bodyPr/>
          <a:lstStyle/>
          <a:p>
            <a:pPr algn="ctr"/>
            <a:r>
              <a:rPr lang="en-US" dirty="0"/>
              <a:t>Coffee in Nepal: An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134F-659C-A43D-96F2-25F22F7AE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435265"/>
            <a:ext cx="7983537" cy="48613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Climate and soil condition of the Mid-hills of Nepal is suitable for growing Arabica coffee. Coffee in Nepal is 100% Arabica.</a:t>
            </a:r>
          </a:p>
          <a:p>
            <a:pPr>
              <a:lnSpc>
                <a:spcPct val="170000"/>
              </a:lnSpc>
            </a:pPr>
            <a:r>
              <a:rPr lang="en-US" dirty="0"/>
              <a:t> Around 1.19 million ha land potential for coffee production</a:t>
            </a:r>
          </a:p>
          <a:p>
            <a:pPr>
              <a:lnSpc>
                <a:spcPct val="170000"/>
              </a:lnSpc>
            </a:pPr>
            <a:r>
              <a:rPr lang="en-US" dirty="0"/>
              <a:t>Opportunity for the production of high-grown, organic specialty coffee. </a:t>
            </a:r>
          </a:p>
          <a:p>
            <a:pPr>
              <a:lnSpc>
                <a:spcPct val="170000"/>
              </a:lnSpc>
            </a:pPr>
            <a:r>
              <a:rPr lang="en-US" dirty="0"/>
              <a:t> High international demand for specialty coffee. Approx 8000 to 10000 MT.</a:t>
            </a:r>
          </a:p>
          <a:p>
            <a:pPr>
              <a:lnSpc>
                <a:spcPct val="170000"/>
              </a:lnSpc>
            </a:pPr>
            <a:r>
              <a:rPr lang="en-US" dirty="0"/>
              <a:t>Participation of small farmers.</a:t>
            </a:r>
          </a:p>
          <a:p>
            <a:pPr>
              <a:lnSpc>
                <a:spcPct val="170000"/>
              </a:lnSpc>
            </a:pPr>
            <a:r>
              <a:rPr lang="en-US" dirty="0"/>
              <a:t>Rural employment generation through processing industries &amp; dry milling.</a:t>
            </a:r>
          </a:p>
          <a:p>
            <a:pPr>
              <a:lnSpc>
                <a:spcPct val="170000"/>
              </a:lnSpc>
            </a:pPr>
            <a:r>
              <a:rPr lang="en-US" dirty="0"/>
              <a:t>Opportunities for donor agencies to focus more on production &amp; quality.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C07FF-5CBF-B5EC-75D8-1F42C429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688B6-4722-56A8-807F-C5585742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8014-31E8-FDA5-1593-E791C3B8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63" y="438875"/>
            <a:ext cx="7583487" cy="1044575"/>
          </a:xfrm>
        </p:spPr>
        <p:txBody>
          <a:bodyPr/>
          <a:lstStyle/>
          <a:p>
            <a:pPr algn="ctr"/>
            <a:r>
              <a:rPr lang="en-US" dirty="0"/>
              <a:t>Challenges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C2AF-85A0-468A-373D-6D1138A7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81" y="1701476"/>
            <a:ext cx="7996237" cy="42084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Climate change is a threat</a:t>
            </a:r>
          </a:p>
          <a:p>
            <a:r>
              <a:rPr lang="en-US" dirty="0"/>
              <a:t>Pests &amp; disease .</a:t>
            </a:r>
            <a:r>
              <a:rPr lang="en-US" sz="2400" dirty="0"/>
              <a:t> Increasing incidence of insect (white stem borer) and diseases (coffee leaf rust, </a:t>
            </a:r>
            <a:r>
              <a:rPr lang="en-US" sz="2400" i="1" dirty="0" err="1"/>
              <a:t>Cercospora</a:t>
            </a:r>
            <a:r>
              <a:rPr lang="en-US" sz="2400" dirty="0"/>
              <a:t> and anthracnose).</a:t>
            </a:r>
          </a:p>
          <a:p>
            <a:r>
              <a:rPr lang="en-US" dirty="0"/>
              <a:t>Inadequate research in varietal selection</a:t>
            </a:r>
          </a:p>
          <a:p>
            <a:r>
              <a:rPr lang="en-US" dirty="0"/>
              <a:t>Access to proper coffee equipment &amp; training in coffee processing plants ( wet mill, storage &amp; dry mill)</a:t>
            </a:r>
          </a:p>
          <a:p>
            <a:r>
              <a:rPr lang="en-US" dirty="0"/>
              <a:t>Access to finance for private coffee estates and smallholder farmers.</a:t>
            </a:r>
          </a:p>
          <a:p>
            <a:r>
              <a:rPr lang="en-US" dirty="0"/>
              <a:t>Access to training on sustainable coffee production for farmers.</a:t>
            </a:r>
          </a:p>
          <a:p>
            <a:r>
              <a:rPr lang="en-US" dirty="0"/>
              <a:t>Setting up proper storage facilities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FF47C-FAB1-DAA2-2236-CF4BB12A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51B6A-7DB1-6238-2120-A6695B1D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4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815F-981A-41DA-A6B2-4DF65C4D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15588"/>
            <a:ext cx="4963538" cy="1016813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50" dirty="0">
                <a:solidFill>
                  <a:schemeClr val="tx1"/>
                </a:solidFill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09764C52-911C-4790-A91B-FC1641A5D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594" y="1745811"/>
            <a:ext cx="2309347" cy="23093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F7FA4-38D5-4396-A47C-FB1CC25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D93-0EF6-4F37-B664-7EC88D36F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C168-EAE6-FD9D-499A-64105312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36F6-0086-DE09-4A36-0D4F6B52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578422"/>
            <a:ext cx="7583487" cy="42084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Company: Lekali Coffee Estate</a:t>
            </a:r>
          </a:p>
          <a:p>
            <a:r>
              <a:rPr lang="en-US" dirty="0"/>
              <a:t>Established: 2008</a:t>
            </a:r>
          </a:p>
          <a:p>
            <a:r>
              <a:rPr lang="en-US" dirty="0"/>
              <a:t>Location: Bhirkune ( Madanpur VDC, Nuwakot District)</a:t>
            </a:r>
          </a:p>
          <a:p>
            <a:r>
              <a:rPr lang="en-US" dirty="0"/>
              <a:t>Area Coverage: 20 ha</a:t>
            </a:r>
          </a:p>
          <a:p>
            <a:r>
              <a:rPr lang="en-US" dirty="0"/>
              <a:t>Altitude: 1100 – 1350 meters</a:t>
            </a:r>
          </a:p>
          <a:p>
            <a:r>
              <a:rPr lang="en-US" dirty="0"/>
              <a:t>Coffee Varietals: Cattura, Bourbon, Typica</a:t>
            </a:r>
          </a:p>
          <a:p>
            <a:r>
              <a:rPr lang="en-US" dirty="0"/>
              <a:t>Agricultural Practice: Fully Organic (not certified)</a:t>
            </a:r>
          </a:p>
          <a:p>
            <a:r>
              <a:rPr lang="en-US" dirty="0"/>
              <a:t>Exporting Countries: North America, Europe &amp; Asia</a:t>
            </a:r>
          </a:p>
          <a:p>
            <a:r>
              <a:rPr lang="en-US" dirty="0"/>
              <a:t>Member of SCA ( Specialty Coffee Association) : since 2010</a:t>
            </a:r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D30D-0911-32B7-98D3-A01CF9D9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CC55A-7757-ED77-B43C-1051A02B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"/>
    </mc:Choice>
    <mc:Fallback xmlns="">
      <p:transition spd="slow" advTm="4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67060AC-716E-A442-B3CD-7AC84BE0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68" y="386188"/>
            <a:ext cx="7583487" cy="1044575"/>
          </a:xfrm>
        </p:spPr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Presentation Outline</a:t>
            </a:r>
          </a:p>
        </p:txBody>
      </p:sp>
      <p:pic>
        <p:nvPicPr>
          <p:cNvPr id="8" name="Content Placeholder 7" descr="IMG_6736_1024.jpg">
            <a:extLst>
              <a:ext uri="{FF2B5EF4-FFF2-40B4-BE49-F238E27FC236}">
                <a16:creationId xmlns:a16="http://schemas.microsoft.com/office/drawing/2014/main" id="{401E92A6-F3A1-054E-B59D-2E66BBA561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46625" y="1654472"/>
            <a:ext cx="3657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IMG_0022_1024.jpg">
            <a:extLst>
              <a:ext uri="{FF2B5EF4-FFF2-40B4-BE49-F238E27FC236}">
                <a16:creationId xmlns:a16="http://schemas.microsoft.com/office/drawing/2014/main" id="{C500B793-8563-E34F-9E8F-012EBB5C150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5A19C-D4FA-F845-859B-AD327008B9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0E3BF5-2096-5140-8ADB-B4D8E5F64BA5}" type="slidenum">
              <a:rPr lang="en-US" altLang="en-US" sz="1200">
                <a:solidFill>
                  <a:schemeClr val="tx2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FF308ED-A575-AB46-96BA-92781141EB5C}"/>
              </a:ext>
            </a:extLst>
          </p:cNvPr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E588980B-DF26-C64E-BEDA-A523627A7906}" type="datetime1">
              <a:rPr lang="en-US" smtClean="0"/>
              <a:t>5/16/2023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AEA50-9845-2C5C-6E16-7F32B7CC44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1001" y="2032615"/>
            <a:ext cx="4452256" cy="4219575"/>
          </a:xfrm>
        </p:spPr>
        <p:txBody>
          <a:bodyPr/>
          <a:lstStyle/>
          <a:p>
            <a:r>
              <a:rPr lang="en-US" dirty="0"/>
              <a:t>History of Coffee in Nepal</a:t>
            </a:r>
          </a:p>
          <a:p>
            <a:r>
              <a:rPr lang="en-US" dirty="0"/>
              <a:t>Current Status </a:t>
            </a:r>
          </a:p>
          <a:p>
            <a:r>
              <a:rPr lang="en-US" dirty="0"/>
              <a:t>Plantation &amp; Production Trend</a:t>
            </a:r>
          </a:p>
          <a:p>
            <a:r>
              <a:rPr lang="en-US" dirty="0"/>
              <a:t>Quality of Nepali Coffee 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"/>
    </mc:Choice>
    <mc:Fallback xmlns="">
      <p:transition spd="slow" advTm="3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98F2-B543-A58F-51FB-779B4C9E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&amp; Evolution of Coffee in Nepal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F8C49-DE04-3A3B-2B65-202140DAB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saint, Hira </a:t>
            </a:r>
            <a:r>
              <a:rPr lang="en-US" dirty="0" err="1"/>
              <a:t>Giri</a:t>
            </a:r>
            <a:r>
              <a:rPr lang="en-US" dirty="0"/>
              <a:t> of </a:t>
            </a:r>
            <a:r>
              <a:rPr lang="en-US" dirty="0" err="1"/>
              <a:t>Gulmi</a:t>
            </a:r>
            <a:r>
              <a:rPr lang="en-US" dirty="0"/>
              <a:t> district bought some seeds from Myanmar and introduced them in </a:t>
            </a:r>
            <a:r>
              <a:rPr lang="en-US" dirty="0" err="1"/>
              <a:t>Aapchaur</a:t>
            </a:r>
            <a:r>
              <a:rPr lang="en-US" dirty="0"/>
              <a:t> of </a:t>
            </a:r>
            <a:r>
              <a:rPr lang="en-US" dirty="0" err="1"/>
              <a:t>Gulmi</a:t>
            </a:r>
            <a:r>
              <a:rPr lang="en-US" dirty="0"/>
              <a:t> in 1938 AD.</a:t>
            </a:r>
          </a:p>
          <a:p>
            <a:r>
              <a:rPr lang="en-US" dirty="0"/>
              <a:t>Gradually the plantation of coffee started spreading to adjoining districts of </a:t>
            </a:r>
            <a:r>
              <a:rPr lang="en-US" dirty="0" err="1"/>
              <a:t>Palpa</a:t>
            </a:r>
            <a:r>
              <a:rPr lang="en-US" dirty="0"/>
              <a:t>, </a:t>
            </a:r>
            <a:r>
              <a:rPr lang="en-US" dirty="0" err="1"/>
              <a:t>Syangja</a:t>
            </a:r>
            <a:r>
              <a:rPr lang="en-US" dirty="0"/>
              <a:t>, </a:t>
            </a:r>
            <a:r>
              <a:rPr lang="en-US" dirty="0" err="1"/>
              <a:t>Kaski</a:t>
            </a:r>
            <a:r>
              <a:rPr lang="en-US" dirty="0"/>
              <a:t>, </a:t>
            </a:r>
            <a:r>
              <a:rPr lang="en-US" dirty="0" err="1"/>
              <a:t>Baglung</a:t>
            </a:r>
            <a:r>
              <a:rPr lang="en-US" dirty="0"/>
              <a:t> and others.</a:t>
            </a:r>
          </a:p>
          <a:p>
            <a:r>
              <a:rPr lang="en-US" dirty="0"/>
              <a:t>Commercial cultivation started since 1990s</a:t>
            </a:r>
          </a:p>
          <a:p>
            <a:r>
              <a:rPr lang="en-US" dirty="0"/>
              <a:t>Currently more than 42 districts of Nepal are currently growing coffee.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772DDA-9EF3-A872-B8AF-6B1FB761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34E25-BFFC-054A-8204-8C8FA1E51A81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EF350-DF32-1347-BCC6-F2B0B96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244-EA71-1141-A743-2602FDDE821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471D-6F7D-501F-DBAB-C27DCCBE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07" y="424544"/>
            <a:ext cx="7583487" cy="1044575"/>
          </a:xfrm>
        </p:spPr>
        <p:txBody>
          <a:bodyPr/>
          <a:lstStyle/>
          <a:p>
            <a:r>
              <a:rPr lang="en-US" dirty="0"/>
              <a:t>Current Status of Nepali Coffee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A84A-0455-9CA3-2A5E-FFF2C5E4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F4383-3B5A-157C-246D-8C60799E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6F8E48-F579-C368-0B10-E747DC49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674588"/>
            <a:ext cx="7950880" cy="4208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Total Plantation Area: 2021/2022 = 3346 hectares</a:t>
            </a:r>
          </a:p>
          <a:p>
            <a:pPr>
              <a:lnSpc>
                <a:spcPct val="200000"/>
              </a:lnSpc>
            </a:pPr>
            <a:r>
              <a:rPr lang="en-US" dirty="0"/>
              <a:t>Potential Land Area for coffee cultivation = 1.19 million ha</a:t>
            </a:r>
          </a:p>
          <a:p>
            <a:pPr>
              <a:lnSpc>
                <a:spcPct val="200000"/>
              </a:lnSpc>
            </a:pPr>
            <a:r>
              <a:rPr lang="en-US" dirty="0"/>
              <a:t>Potential Land Area for Specialty Coffee Cultivation = 60k HA</a:t>
            </a:r>
          </a:p>
          <a:p>
            <a:pPr>
              <a:lnSpc>
                <a:spcPct val="200000"/>
              </a:lnSpc>
            </a:pPr>
            <a:r>
              <a:rPr lang="en-US" dirty="0"/>
              <a:t>Total Production for 2021/2022 = 354.9 Metric Tons</a:t>
            </a:r>
          </a:p>
          <a:p>
            <a:pPr>
              <a:lnSpc>
                <a:spcPct val="200000"/>
              </a:lnSpc>
            </a:pPr>
            <a:r>
              <a:rPr lang="en-US" dirty="0"/>
              <a:t>Total Number of Farmers Involved = 31389</a:t>
            </a:r>
          </a:p>
          <a:p>
            <a:pPr>
              <a:lnSpc>
                <a:spcPct val="200000"/>
              </a:lnSpc>
            </a:pPr>
            <a:r>
              <a:rPr lang="en-US" dirty="0"/>
              <a:t>Total Number of Coffee Growing Districts = 42</a:t>
            </a:r>
          </a:p>
        </p:txBody>
      </p:sp>
    </p:spTree>
    <p:extLst>
      <p:ext uri="{BB962C8B-B14F-4D97-AF65-F5344CB8AC3E}">
        <p14:creationId xmlns:p14="http://schemas.microsoft.com/office/powerpoint/2010/main" val="3989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"/>
    </mc:Choice>
    <mc:Fallback xmlns="">
      <p:transition spd="slow" advTm="2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105B93-7796-02B9-CE32-732B6FAF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702" y="1046006"/>
            <a:ext cx="5239372" cy="1044575"/>
          </a:xfrm>
        </p:spPr>
        <p:txBody>
          <a:bodyPr/>
          <a:lstStyle/>
          <a:p>
            <a:r>
              <a:rPr lang="en-US" dirty="0"/>
              <a:t>PRODUCTION TREND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280928F-B9A7-B741-9DC4-58855929A9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640816"/>
              </p:ext>
            </p:extLst>
          </p:nvPr>
        </p:nvGraphicFramePr>
        <p:xfrm>
          <a:off x="315512" y="3047341"/>
          <a:ext cx="4256488" cy="174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244">
                  <a:extLst>
                    <a:ext uri="{9D8B030D-6E8A-4147-A177-3AD203B41FA5}">
                      <a16:colId xmlns:a16="http://schemas.microsoft.com/office/drawing/2014/main" val="1510979608"/>
                    </a:ext>
                  </a:extLst>
                </a:gridCol>
                <a:gridCol w="2128244">
                  <a:extLst>
                    <a:ext uri="{9D8B030D-6E8A-4147-A177-3AD203B41FA5}">
                      <a16:colId xmlns:a16="http://schemas.microsoft.com/office/drawing/2014/main" val="4286742268"/>
                    </a:ext>
                  </a:extLst>
                </a:gridCol>
              </a:tblGrid>
              <a:tr h="644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IN 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64752"/>
                  </a:ext>
                </a:extLst>
              </a:tr>
              <a:tr h="10997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279 Metric Tons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71918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E28B-E028-14AE-5970-004B145B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3F353-B664-3E40-902B-E5A41D352984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062B2-D6C3-B1AA-9AAB-D1E76BBE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4CC3-B204-B847-80D8-60D29B0DCDC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1FDAA-8AD8-08CB-B2E2-297D0984F04B}"/>
              </a:ext>
            </a:extLst>
          </p:cNvPr>
          <p:cNvSpPr txBox="1"/>
          <p:nvPr/>
        </p:nvSpPr>
        <p:spPr>
          <a:xfrm>
            <a:off x="1312579" y="2335884"/>
            <a:ext cx="165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IMPORTS</a:t>
            </a:r>
            <a:r>
              <a:rPr lang="en-US" dirty="0"/>
              <a:t> 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339DFE1E-FBFA-D53E-F06C-7A6AAE87B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90167"/>
              </p:ext>
            </p:extLst>
          </p:nvPr>
        </p:nvGraphicFramePr>
        <p:xfrm>
          <a:off x="4730186" y="3033018"/>
          <a:ext cx="4098302" cy="183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51">
                  <a:extLst>
                    <a:ext uri="{9D8B030D-6E8A-4147-A177-3AD203B41FA5}">
                      <a16:colId xmlns:a16="http://schemas.microsoft.com/office/drawing/2014/main" val="3197802130"/>
                    </a:ext>
                  </a:extLst>
                </a:gridCol>
                <a:gridCol w="2049151">
                  <a:extLst>
                    <a:ext uri="{9D8B030D-6E8A-4147-A177-3AD203B41FA5}">
                      <a16:colId xmlns:a16="http://schemas.microsoft.com/office/drawing/2014/main" val="2305896261"/>
                    </a:ext>
                  </a:extLst>
                </a:gridCol>
              </a:tblGrid>
              <a:tr h="7459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IN MT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998751"/>
                  </a:ext>
                </a:extLst>
              </a:tr>
              <a:tr h="1087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 Metric 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82160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52D7864-38D7-0358-172D-89166731C395}"/>
              </a:ext>
            </a:extLst>
          </p:cNvPr>
          <p:cNvSpPr txBox="1"/>
          <p:nvPr/>
        </p:nvSpPr>
        <p:spPr>
          <a:xfrm>
            <a:off x="6176097" y="2320785"/>
            <a:ext cx="1685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EXPORTS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41ECD5-C775-F3E9-7330-B61BAC9E9F9D}"/>
              </a:ext>
            </a:extLst>
          </p:cNvPr>
          <p:cNvSpPr txBox="1"/>
          <p:nvPr/>
        </p:nvSpPr>
        <p:spPr>
          <a:xfrm>
            <a:off x="1006997" y="5416952"/>
            <a:ext cx="716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Data source:</a:t>
            </a:r>
            <a:r>
              <a:rPr lang="en-US" b="0" i="0" dirty="0">
                <a:effectLst/>
                <a:latin typeface="Roboto" panose="02000000000000000000" pitchFamily="2" charset="0"/>
              </a:rPr>
              <a:t> Trade &amp; Export Promotion Center and Department of Customs, Nepal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"/>
    </mc:Choice>
    <mc:Fallback xmlns="">
      <p:transition spd="slow" advTm="3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3C1475C3-86EC-BF42-86C8-5FEB6C71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370389"/>
            <a:ext cx="7380514" cy="886121"/>
          </a:xfrm>
        </p:spPr>
        <p:txBody>
          <a:bodyPr/>
          <a:lstStyle/>
          <a:p>
            <a:pPr algn="ctr"/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Quality: it all starts at the Farm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C3722-C23A-2940-A25B-305D4467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A1031-EB54-9E44-BA6C-BD7A2EF9936F}" type="datetime1">
              <a:rPr lang="en-US" smtClean="0"/>
              <a:t>5/16/2023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70564-000A-6F46-BB96-C62BDF57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05B-EBC6-1F4A-9F6D-95DEB739F7AB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5" descr="IMG_9224.JPG">
            <a:extLst>
              <a:ext uri="{FF2B5EF4-FFF2-40B4-BE49-F238E27FC236}">
                <a16:creationId xmlns:a16="http://schemas.microsoft.com/office/drawing/2014/main" id="{BECE00D1-70D8-2849-A361-8F43C3E6B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1" y="1262285"/>
            <a:ext cx="6787209" cy="5090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21749556"/>
      </p:ext>
    </p:extLst>
  </p:cSld>
  <p:clrMapOvr>
    <a:masterClrMapping/>
  </p:clrMapOvr>
  <p:transition spd="med" advTm="29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05408B1-0383-D84E-8573-58043173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9122"/>
            <a:ext cx="7851775" cy="1044575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does it take to make Quality Coffee?</a:t>
            </a:r>
          </a:p>
        </p:txBody>
      </p:sp>
      <p:sp>
        <p:nvSpPr>
          <p:cNvPr id="25602" name="Content Placeholder 4">
            <a:extLst>
              <a:ext uri="{FF2B5EF4-FFF2-40B4-BE49-F238E27FC236}">
                <a16:creationId xmlns:a16="http://schemas.microsoft.com/office/drawing/2014/main" id="{2ED88524-8EFE-AC40-8EAE-09E30B6B9C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5747" y="2072068"/>
            <a:ext cx="3936253" cy="339118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 varietal selection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 coffee nursery practices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Eye for detail in processing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Approach processing in a more scientific way</a:t>
            </a:r>
          </a:p>
          <a:p>
            <a:pPr eaLnBrk="1" hangingPunct="1">
              <a:lnSpc>
                <a:spcPct val="15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D4477-F405-D54B-BE72-897F54F80D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ED072-72A7-9D4A-956F-37DD5BBD223F}" type="slidenum">
              <a:rPr lang="en-US" altLang="en-US" sz="120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pic>
        <p:nvPicPr>
          <p:cNvPr id="5" name="Content Placeholder 4" descr="IMG_0008_1024.jpg">
            <a:extLst>
              <a:ext uri="{FF2B5EF4-FFF2-40B4-BE49-F238E27FC236}">
                <a16:creationId xmlns:a16="http://schemas.microsoft.com/office/drawing/2014/main" id="{AA3E12E6-C10D-9F41-B6E4-D330802DC19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10953" y="4110516"/>
            <a:ext cx="3657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IMG_6447.JPG">
            <a:extLst>
              <a:ext uri="{FF2B5EF4-FFF2-40B4-BE49-F238E27FC236}">
                <a16:creationId xmlns:a16="http://schemas.microsoft.com/office/drawing/2014/main" id="{47ABD7A2-FB78-054D-BA73-DB819D67D7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700125" y="1828800"/>
            <a:ext cx="3657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032BB1-2658-5D4F-919D-AFB3A54446ED}"/>
              </a:ext>
            </a:extLst>
          </p:cNvPr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FADDF192-E003-C14E-B618-C2B466E538F0}" type="datetime1">
              <a:rPr lang="en-US" smtClean="0"/>
              <a:t>5/16/2023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"/>
    </mc:Choice>
    <mc:Fallback xmlns="">
      <p:transition spd="slow" advTm="1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137F77F-9E4A-8C4C-A9B7-DB11932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950" y="542925"/>
            <a:ext cx="4857750" cy="766763"/>
          </a:xfrm>
        </p:spPr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What’s in for Farmers?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4CB9-D3A1-C347-9205-90278F499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6200" y="1550988"/>
            <a:ext cx="5011738" cy="4267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Fetch better Prices for your coffee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Prices not related to NY “ C” market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Opportunities to showcase the best </a:t>
            </a:r>
            <a:r>
              <a:rPr lang="en-US" altLang="en-US" sz="19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MICRO LOTS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Build a direct relationship with buyers</a:t>
            </a: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 quality = Premium Price = Better living conditions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Trade is more direct</a:t>
            </a: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Catered towards third-wave coffee culture</a:t>
            </a:r>
          </a:p>
          <a:p>
            <a:pPr marL="342900" indent="-342900">
              <a:buFont typeface="Trebuchet MS" panose="020B0703020202090204" pitchFamily="34" charset="0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Placeholder 6" descr="IMG_9217_1024.jpg">
            <a:extLst>
              <a:ext uri="{FF2B5EF4-FFF2-40B4-BE49-F238E27FC236}">
                <a16:creationId xmlns:a16="http://schemas.microsoft.com/office/drawing/2014/main" id="{1F6CC354-5A05-3445-97A1-593E94E1C2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0" r="31030"/>
          <a:stretch>
            <a:fillRect/>
          </a:stretch>
        </p:blipFill>
        <p:spPr>
          <a:xfrm flipH="1">
            <a:off x="227937" y="218982"/>
            <a:ext cx="3281087" cy="648309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58B6-ED39-474C-A6E4-16153F21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D7EF0F-DA78-0D44-8B3D-78F9A523C52B}" type="slidenum">
              <a:rPr lang="en-US" altLang="en-US" sz="1200">
                <a:solidFill>
                  <a:schemeClr val="tx2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1CF2F-9B9B-E24F-BE98-00B3B89ABF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C996A8-4F3D-7547-AC29-B0E4A87F81D5}" type="datetime1">
              <a:rPr lang="en-US" smtClean="0"/>
              <a:t>5/16/2023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984</Words>
  <Application>Microsoft Office PowerPoint</Application>
  <PresentationFormat>On-screen Show (4:3)</PresentationFormat>
  <Paragraphs>168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garamond</vt:lpstr>
      <vt:lpstr>Roboto</vt:lpstr>
      <vt:lpstr>Times</vt:lpstr>
      <vt:lpstr>Trebuchet MS</vt:lpstr>
      <vt:lpstr>Wingdings</vt:lpstr>
      <vt:lpstr>Wingdings 2</vt:lpstr>
      <vt:lpstr>Revolution</vt:lpstr>
      <vt:lpstr>Coffee in Nepal  Investment opportunities, Quality &amp; Challenges </vt:lpstr>
      <vt:lpstr>Introduction</vt:lpstr>
      <vt:lpstr>Presentation Outline</vt:lpstr>
      <vt:lpstr>History &amp; Evolution of Coffee in Nepal</vt:lpstr>
      <vt:lpstr>Current Status of Nepali Coffee </vt:lpstr>
      <vt:lpstr>PRODUCTION TREND </vt:lpstr>
      <vt:lpstr>Quality: it all starts at the Farm</vt:lpstr>
      <vt:lpstr>What does it take to make Quality Coffee?</vt:lpstr>
      <vt:lpstr>What’s in for Farmers?</vt:lpstr>
      <vt:lpstr>Success Stories for Nepali Coffee</vt:lpstr>
      <vt:lpstr>EU – QUALITY CHAMPIONS PROGRAM</vt:lpstr>
      <vt:lpstr>Lean in Coffee Sector in Nepal </vt:lpstr>
      <vt:lpstr>Coffee in Nepal: An Opportunity</vt:lpstr>
      <vt:lpstr>Challenges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Coffee Global practices &amp; status in Nepal</dc:title>
  <dc:creator>mac</dc:creator>
  <cp:lastModifiedBy>Nima Sherpa</cp:lastModifiedBy>
  <cp:revision>139</cp:revision>
  <dcterms:created xsi:type="dcterms:W3CDTF">2018-07-11T09:53:25Z</dcterms:created>
  <dcterms:modified xsi:type="dcterms:W3CDTF">2023-05-16T11:16:04Z</dcterms:modified>
</cp:coreProperties>
</file>